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8" r:id="rId1"/>
  </p:sldMasterIdLst>
  <p:notesMasterIdLst>
    <p:notesMasterId r:id="rId55"/>
  </p:notesMasterIdLst>
  <p:sldIdLst>
    <p:sldId id="256" r:id="rId2"/>
    <p:sldId id="257" r:id="rId3"/>
    <p:sldId id="283" r:id="rId4"/>
    <p:sldId id="258" r:id="rId5"/>
    <p:sldId id="284" r:id="rId6"/>
    <p:sldId id="259" r:id="rId7"/>
    <p:sldId id="285" r:id="rId8"/>
    <p:sldId id="260" r:id="rId9"/>
    <p:sldId id="286" r:id="rId10"/>
    <p:sldId id="261" r:id="rId11"/>
    <p:sldId id="287" r:id="rId12"/>
    <p:sldId id="262" r:id="rId13"/>
    <p:sldId id="288" r:id="rId14"/>
    <p:sldId id="263" r:id="rId15"/>
    <p:sldId id="289" r:id="rId16"/>
    <p:sldId id="264" r:id="rId17"/>
    <p:sldId id="290" r:id="rId18"/>
    <p:sldId id="265" r:id="rId19"/>
    <p:sldId id="291" r:id="rId20"/>
    <p:sldId id="266" r:id="rId21"/>
    <p:sldId id="292" r:id="rId22"/>
    <p:sldId id="267" r:id="rId23"/>
    <p:sldId id="293" r:id="rId24"/>
    <p:sldId id="268" r:id="rId25"/>
    <p:sldId id="294" r:id="rId26"/>
    <p:sldId id="269" r:id="rId27"/>
    <p:sldId id="295" r:id="rId28"/>
    <p:sldId id="270" r:id="rId29"/>
    <p:sldId id="296" r:id="rId30"/>
    <p:sldId id="271" r:id="rId31"/>
    <p:sldId id="297" r:id="rId32"/>
    <p:sldId id="272" r:id="rId33"/>
    <p:sldId id="298" r:id="rId34"/>
    <p:sldId id="273" r:id="rId35"/>
    <p:sldId id="300" r:id="rId36"/>
    <p:sldId id="274" r:id="rId37"/>
    <p:sldId id="301" r:id="rId38"/>
    <p:sldId id="275" r:id="rId39"/>
    <p:sldId id="302" r:id="rId40"/>
    <p:sldId id="276" r:id="rId41"/>
    <p:sldId id="303" r:id="rId42"/>
    <p:sldId id="277" r:id="rId43"/>
    <p:sldId id="304" r:id="rId44"/>
    <p:sldId id="279" r:id="rId45"/>
    <p:sldId id="305" r:id="rId46"/>
    <p:sldId id="280" r:id="rId47"/>
    <p:sldId id="306" r:id="rId48"/>
    <p:sldId id="281" r:id="rId49"/>
    <p:sldId id="307" r:id="rId50"/>
    <p:sldId id="282" r:id="rId51"/>
    <p:sldId id="308" r:id="rId52"/>
    <p:sldId id="309" r:id="rId53"/>
    <p:sldId id="310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912" autoAdjust="0"/>
    <p:restoredTop sz="90929"/>
  </p:normalViewPr>
  <p:slideViewPr>
    <p:cSldViewPr>
      <p:cViewPr>
        <p:scale>
          <a:sx n="33" d="100"/>
          <a:sy n="33" d="100"/>
        </p:scale>
        <p:origin x="-1954" y="-7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2B749C4A-6EB7-45CD-8986-AC9A3385E07A}" type="datetimeFigureOut">
              <a:rPr lang="en-US"/>
              <a:pPr>
                <a:defRPr/>
              </a:pPr>
              <a:t>1/13/2012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DB5502AA-8124-40AD-BD03-9D50FE82DA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05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6D1EB1D1-07D2-4126-A20F-F1615D831FC7}" type="slidenum">
              <a:rPr lang="en-US" sz="1200" smtClean="0"/>
              <a:pPr>
                <a:defRPr/>
              </a:pPr>
              <a:t>1</a:t>
            </a:fld>
            <a:endParaRPr 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80B64-FB28-4A61-89B6-7BE35E648C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49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ECC46-B0C8-49B4-BCE9-3D4C87AFEA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8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01AD6-C2E1-487E-B747-B3950E28A8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940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48217-8327-4616-A5C6-3DD8A1B7E7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203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4BBFE-762F-4BE8-906C-4A7D871346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883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090A9-17A3-4EDA-B000-7A1A03037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60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869DB-835C-4427-B907-69F06C3DE6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27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83B18-C77A-4A3C-ABDA-1728E47C9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063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500B0-4F0C-4A83-B33B-D88B222A3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55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F4267-E0BB-4BE8-B096-5B88A90B5B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574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9A2B4-2E37-4E7E-847D-C9BBB3612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35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CD960-49E1-4DCA-B830-DA4CB05E97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49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975" y="573088"/>
            <a:ext cx="85725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325" y="573088"/>
            <a:ext cx="576263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914400" y="1544638"/>
            <a:ext cx="7315200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2770188"/>
            <a:ext cx="73152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100" y="549275"/>
            <a:ext cx="1189038" cy="2968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alpha val="50000"/>
                  </a:schemeClr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5200" y="549275"/>
            <a:ext cx="939800" cy="30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fld id="{8DB0E75A-A0E1-452F-AAF2-F4A3DC925B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663"/>
            <a:ext cx="2246312" cy="301625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 eaLnBrk="0" hangingPunct="0">
              <a:defRPr sz="1000">
                <a:solidFill>
                  <a:schemeClr val="tx1"/>
                </a:solidFill>
                <a:latin typeface="Times New Roman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2.xml"/><Relationship Id="rId18" Type="http://schemas.openxmlformats.org/officeDocument/2006/relationships/slide" Target="slide34.xml"/><Relationship Id="rId26" Type="http://schemas.openxmlformats.org/officeDocument/2006/relationships/slide" Target="slide38.xml"/><Relationship Id="rId3" Type="http://schemas.openxmlformats.org/officeDocument/2006/relationships/notesSlide" Target="../notesSlides/notesSlide1.xml"/><Relationship Id="rId21" Type="http://schemas.openxmlformats.org/officeDocument/2006/relationships/slide" Target="slide26.xml"/><Relationship Id="rId7" Type="http://schemas.openxmlformats.org/officeDocument/2006/relationships/slide" Target="slide2.xml"/><Relationship Id="rId12" Type="http://schemas.openxmlformats.org/officeDocument/2006/relationships/slide" Target="slide12.xml"/><Relationship Id="rId17" Type="http://schemas.openxmlformats.org/officeDocument/2006/relationships/slide" Target="slide24.xml"/><Relationship Id="rId25" Type="http://schemas.openxmlformats.org/officeDocument/2006/relationships/slide" Target="slide2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14.xml"/><Relationship Id="rId20" Type="http://schemas.openxmlformats.org/officeDocument/2006/relationships/slide" Target="slide16.xml"/><Relationship Id="rId29" Type="http://schemas.openxmlformats.org/officeDocument/2006/relationships/slide" Target="slide3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slide" Target="slide10.xml"/><Relationship Id="rId24" Type="http://schemas.openxmlformats.org/officeDocument/2006/relationships/slide" Target="slide18.xml"/><Relationship Id="rId32" Type="http://schemas.openxmlformats.org/officeDocument/2006/relationships/slide" Target="slide52.xml"/><Relationship Id="rId5" Type="http://schemas.openxmlformats.org/officeDocument/2006/relationships/oleObject" Target="../embeddings/Microsoft_Word_97_-_2003_Document1.doc"/><Relationship Id="rId15" Type="http://schemas.openxmlformats.org/officeDocument/2006/relationships/slide" Target="slide42.xml"/><Relationship Id="rId23" Type="http://schemas.openxmlformats.org/officeDocument/2006/relationships/slide" Target="slide46.xml"/><Relationship Id="rId28" Type="http://schemas.openxmlformats.org/officeDocument/2006/relationships/slide" Target="slide20.xml"/><Relationship Id="rId10" Type="http://schemas.openxmlformats.org/officeDocument/2006/relationships/slide" Target="slide8.xml"/><Relationship Id="rId19" Type="http://schemas.openxmlformats.org/officeDocument/2006/relationships/slide" Target="slide44.xml"/><Relationship Id="rId31" Type="http://schemas.openxmlformats.org/officeDocument/2006/relationships/slide" Target="slide50.xml"/><Relationship Id="rId4" Type="http://schemas.openxmlformats.org/officeDocument/2006/relationships/audio" Target="../media/audio1.wav"/><Relationship Id="rId9" Type="http://schemas.openxmlformats.org/officeDocument/2006/relationships/slide" Target="slide6.xml"/><Relationship Id="rId14" Type="http://schemas.openxmlformats.org/officeDocument/2006/relationships/slide" Target="slide22.xml"/><Relationship Id="rId22" Type="http://schemas.openxmlformats.org/officeDocument/2006/relationships/slide" Target="slide36.xml"/><Relationship Id="rId27" Type="http://schemas.openxmlformats.org/officeDocument/2006/relationships/slide" Target="slide48.xml"/><Relationship Id="rId30" Type="http://schemas.openxmlformats.org/officeDocument/2006/relationships/slide" Target="slide4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smtClean="0">
                <a:solidFill>
                  <a:schemeClr val="folHlink"/>
                </a:solidFill>
              </a:rPr>
              <a:t>Jeopardy</a:t>
            </a:r>
            <a:endParaRPr lang="en-US" smtClean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796516706"/>
              </p:ext>
            </p:extLst>
          </p:nvPr>
        </p:nvGraphicFramePr>
        <p:xfrm>
          <a:off x="779463" y="1782763"/>
          <a:ext cx="7424737" cy="475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Document" r:id="rId5" imgW="8020826" imgH="5135870" progId="Word.Document.8">
                  <p:embed/>
                </p:oleObj>
              </mc:Choice>
              <mc:Fallback>
                <p:oleObj name="Document" r:id="rId5" imgW="8020826" imgH="5135870" progId="Word.Documen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463" y="1782763"/>
                        <a:ext cx="7424737" cy="4754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dirty="0">
                <a:hlinkClick r:id="rId7" action="ppaction://hlinksldjump"/>
              </a:rPr>
              <a:t>Q $100</a:t>
            </a:r>
            <a:endParaRPr lang="en-US" dirty="0"/>
          </a:p>
        </p:txBody>
      </p:sp>
      <p:sp>
        <p:nvSpPr>
          <p:cNvPr id="2058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>
                <a:hlinkClick r:id="rId8" action="ppaction://hlinksldjump"/>
              </a:rPr>
              <a:t>Q $200</a:t>
            </a:r>
            <a:endParaRPr lang="en-US"/>
          </a:p>
        </p:txBody>
      </p:sp>
      <p:sp>
        <p:nvSpPr>
          <p:cNvPr id="2059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>
                <a:hlinkClick r:id="rId9" action="ppaction://hlinksldjump"/>
              </a:rPr>
              <a:t>Q $300</a:t>
            </a:r>
            <a:endParaRPr lang="en-US"/>
          </a:p>
        </p:txBody>
      </p:sp>
      <p:sp>
        <p:nvSpPr>
          <p:cNvPr id="2060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>
                <a:hlinkClick r:id="rId10" action="ppaction://hlinksldjump"/>
              </a:rPr>
              <a:t>Q $400</a:t>
            </a:r>
            <a:endParaRPr lang="en-US"/>
          </a:p>
        </p:txBody>
      </p:sp>
      <p:sp>
        <p:nvSpPr>
          <p:cNvPr id="2061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>
                <a:hlinkClick r:id="rId11" action="ppaction://hlinksldjump"/>
              </a:rPr>
              <a:t>Q $500</a:t>
            </a:r>
            <a:endParaRPr lang="en-US"/>
          </a:p>
        </p:txBody>
      </p:sp>
      <p:sp>
        <p:nvSpPr>
          <p:cNvPr id="2062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12" action="ppaction://hlinksldjump"/>
              </a:rPr>
              <a:t>Q $100</a:t>
            </a:r>
            <a:endParaRPr lang="en-US"/>
          </a:p>
        </p:txBody>
      </p:sp>
      <p:sp>
        <p:nvSpPr>
          <p:cNvPr id="2063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13" action="ppaction://hlinksldjump"/>
              </a:rPr>
              <a:t>Q $100</a:t>
            </a:r>
            <a:endParaRPr lang="en-US"/>
          </a:p>
        </p:txBody>
      </p:sp>
      <p:sp>
        <p:nvSpPr>
          <p:cNvPr id="2064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dirty="0">
                <a:hlinkClick r:id="rId14" action="ppaction://hlinksldjump"/>
              </a:rPr>
              <a:t>Q $100</a:t>
            </a:r>
            <a:endParaRPr lang="en-US" dirty="0"/>
          </a:p>
        </p:txBody>
      </p:sp>
      <p:sp>
        <p:nvSpPr>
          <p:cNvPr id="2065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15" action="ppaction://hlinksldjump"/>
              </a:rPr>
              <a:t>Q $100</a:t>
            </a:r>
            <a:endParaRPr lang="en-US"/>
          </a:p>
        </p:txBody>
      </p:sp>
      <p:sp>
        <p:nvSpPr>
          <p:cNvPr id="2066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16" action="ppaction://hlinksldjump"/>
              </a:rPr>
              <a:t>Q $200</a:t>
            </a:r>
            <a:endParaRPr lang="en-US"/>
          </a:p>
        </p:txBody>
      </p:sp>
      <p:sp>
        <p:nvSpPr>
          <p:cNvPr id="2067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17" action="ppaction://hlinksldjump"/>
              </a:rPr>
              <a:t>Q $200</a:t>
            </a:r>
            <a:endParaRPr lang="en-US"/>
          </a:p>
        </p:txBody>
      </p:sp>
      <p:sp>
        <p:nvSpPr>
          <p:cNvPr id="2068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18" action="ppaction://hlinksldjump"/>
              </a:rPr>
              <a:t>Q $200</a:t>
            </a:r>
            <a:endParaRPr lang="en-US"/>
          </a:p>
        </p:txBody>
      </p:sp>
      <p:sp>
        <p:nvSpPr>
          <p:cNvPr id="2069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19" action="ppaction://hlinksldjump"/>
              </a:rPr>
              <a:t>Q $200</a:t>
            </a:r>
            <a:endParaRPr lang="en-US"/>
          </a:p>
        </p:txBody>
      </p:sp>
      <p:sp>
        <p:nvSpPr>
          <p:cNvPr id="2070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20" action="ppaction://hlinksldjump"/>
              </a:rPr>
              <a:t>Q $300</a:t>
            </a:r>
            <a:endParaRPr lang="en-US"/>
          </a:p>
        </p:txBody>
      </p:sp>
      <p:sp>
        <p:nvSpPr>
          <p:cNvPr id="2071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dirty="0">
                <a:hlinkClick r:id="rId21" action="ppaction://hlinksldjump"/>
              </a:rPr>
              <a:t>Q $300</a:t>
            </a:r>
            <a:endParaRPr lang="en-US" dirty="0"/>
          </a:p>
        </p:txBody>
      </p:sp>
      <p:sp>
        <p:nvSpPr>
          <p:cNvPr id="2072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22" action="ppaction://hlinksldjump"/>
              </a:rPr>
              <a:t>Q $300</a:t>
            </a:r>
            <a:endParaRPr lang="en-US"/>
          </a:p>
        </p:txBody>
      </p:sp>
      <p:sp>
        <p:nvSpPr>
          <p:cNvPr id="2073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23" action="ppaction://hlinksldjump"/>
              </a:rPr>
              <a:t>Q $300</a:t>
            </a:r>
            <a:endParaRPr lang="en-US"/>
          </a:p>
        </p:txBody>
      </p:sp>
      <p:sp>
        <p:nvSpPr>
          <p:cNvPr id="2074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24" action="ppaction://hlinksldjump"/>
              </a:rPr>
              <a:t>Q $400</a:t>
            </a:r>
            <a:endParaRPr lang="en-US"/>
          </a:p>
        </p:txBody>
      </p:sp>
      <p:sp>
        <p:nvSpPr>
          <p:cNvPr id="2075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25" action="ppaction://hlinksldjump"/>
              </a:rPr>
              <a:t>Q $400</a:t>
            </a:r>
            <a:endParaRPr lang="en-US"/>
          </a:p>
        </p:txBody>
      </p:sp>
      <p:sp>
        <p:nvSpPr>
          <p:cNvPr id="2076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26" action="ppaction://hlinksldjump"/>
              </a:rPr>
              <a:t>Q $400</a:t>
            </a:r>
            <a:endParaRPr lang="en-US"/>
          </a:p>
        </p:txBody>
      </p:sp>
      <p:sp>
        <p:nvSpPr>
          <p:cNvPr id="2077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27" action="ppaction://hlinksldjump"/>
              </a:rPr>
              <a:t>Q $400</a:t>
            </a:r>
            <a:endParaRPr lang="en-US"/>
          </a:p>
        </p:txBody>
      </p:sp>
      <p:sp>
        <p:nvSpPr>
          <p:cNvPr id="2078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28" action="ppaction://hlinksldjump"/>
              </a:rPr>
              <a:t>Q $500</a:t>
            </a:r>
            <a:endParaRPr lang="en-US"/>
          </a:p>
        </p:txBody>
      </p:sp>
      <p:sp>
        <p:nvSpPr>
          <p:cNvPr id="2079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29" action="ppaction://hlinksldjump"/>
              </a:rPr>
              <a:t>Q $500</a:t>
            </a:r>
            <a:endParaRPr lang="en-US"/>
          </a:p>
        </p:txBody>
      </p:sp>
      <p:sp>
        <p:nvSpPr>
          <p:cNvPr id="2080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30" action="ppaction://hlinksldjump"/>
              </a:rPr>
              <a:t>Q $500</a:t>
            </a:r>
            <a:endParaRPr lang="en-US"/>
          </a:p>
        </p:txBody>
      </p:sp>
      <p:sp>
        <p:nvSpPr>
          <p:cNvPr id="2081" name="Rectangle 34"/>
          <p:cNvSpPr>
            <a:spLocks noChangeArrowheads="1"/>
          </p:cNvSpPr>
          <p:nvPr/>
        </p:nvSpPr>
        <p:spPr bwMode="auto">
          <a:xfrm>
            <a:off x="6870700" y="5562600"/>
            <a:ext cx="1090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hlinkClick r:id="rId31" action="ppaction://hlinksldjump"/>
              </a:rPr>
              <a:t>Q $500</a:t>
            </a:r>
            <a:endParaRPr lang="en-US"/>
          </a:p>
        </p:txBody>
      </p:sp>
      <p:sp>
        <p:nvSpPr>
          <p:cNvPr id="2082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>
                <a:hlinkClick r:id="rId32" action="ppaction://hlinksldjump"/>
              </a:rPr>
              <a:t>Final Jeopardy</a:t>
            </a:r>
            <a:endParaRPr lang="en-US"/>
          </a:p>
        </p:txBody>
      </p:sp>
      <p:sp>
        <p:nvSpPr>
          <p:cNvPr id="2083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sz="1000"/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$500 Question </a:t>
            </a:r>
            <a:r>
              <a:rPr lang="en-US" dirty="0" smtClean="0"/>
              <a:t>from Reading Strategies</a:t>
            </a:r>
            <a:endParaRPr lang="en-US" dirty="0" smtClean="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81000" y="3189288"/>
            <a:ext cx="812323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4800" dirty="0" smtClean="0"/>
              <a:t>These are small pieces of information that help tell what the story is about.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$500 Answer from </a:t>
            </a:r>
            <a:r>
              <a:rPr lang="en-US" dirty="0" smtClean="0"/>
              <a:t>Reading Strategies</a:t>
            </a:r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609600" y="3200400"/>
            <a:ext cx="800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What are Details?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$100 Question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endParaRPr lang="en-US"/>
          </a:p>
        </p:txBody>
      </p:sp>
      <p:sp>
        <p:nvSpPr>
          <p:cNvPr id="13317" name="TextBox 1"/>
          <p:cNvSpPr txBox="1">
            <a:spLocks noChangeArrowheads="1"/>
          </p:cNvSpPr>
          <p:nvPr/>
        </p:nvSpPr>
        <p:spPr bwMode="auto">
          <a:xfrm>
            <a:off x="838200" y="3122781"/>
            <a:ext cx="68580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r>
              <a:rPr lang="en-US" sz="4800" dirty="0"/>
              <a:t>The point at which something comes into existence or from which it derives or is derived.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$100 Answer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-338600" y="3076575"/>
            <a:ext cx="9090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5400" dirty="0"/>
              <a:t>What </a:t>
            </a:r>
            <a:r>
              <a:rPr lang="en-US" sz="5400" dirty="0" smtClean="0"/>
              <a:t>is the definition of origin?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$200 Question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3171825"/>
            <a:ext cx="100044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4800" dirty="0" smtClean="0"/>
              <a:t>The </a:t>
            </a:r>
            <a:r>
              <a:rPr lang="en-US" sz="4800" dirty="0" smtClean="0"/>
              <a:t>direction </a:t>
            </a:r>
            <a:r>
              <a:rPr lang="en-US" sz="4800" dirty="0"/>
              <a:t>in which the wind </a:t>
            </a:r>
            <a:endParaRPr lang="en-US" sz="4800" dirty="0" smtClean="0"/>
          </a:p>
          <a:p>
            <a:pPr algn="ctr"/>
            <a:r>
              <a:rPr lang="en-US" sz="4800" dirty="0" smtClean="0"/>
              <a:t>blows</a:t>
            </a:r>
            <a:r>
              <a:rPr lang="en-US" sz="4800" dirty="0"/>
              <a:t>.</a:t>
            </a:r>
            <a:r>
              <a:rPr lang="en-US" sz="4800" dirty="0" smtClean="0"/>
              <a:t> 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$200 Answer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0554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sz="5400" dirty="0"/>
              <a:t>What </a:t>
            </a:r>
            <a:r>
              <a:rPr lang="en-US" sz="5400" dirty="0" smtClean="0"/>
              <a:t>is the definition</a:t>
            </a:r>
          </a:p>
          <a:p>
            <a:r>
              <a:rPr lang="en-US" sz="5400" dirty="0"/>
              <a:t>o</a:t>
            </a:r>
            <a:r>
              <a:rPr lang="en-US" sz="5400" dirty="0" smtClean="0"/>
              <a:t>f downwind?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$300 Question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143000" y="3276600"/>
            <a:ext cx="72390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r>
              <a:rPr lang="en-US" sz="5400" dirty="0" smtClean="0"/>
              <a:t>The </a:t>
            </a:r>
            <a:r>
              <a:rPr lang="en-US" sz="5400" dirty="0"/>
              <a:t>final event of the dramatic action especially of a </a:t>
            </a:r>
            <a:r>
              <a:rPr lang="en-US" sz="5400" dirty="0" smtClean="0"/>
              <a:t>tragedy.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$300 Answer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93600" y="3168650"/>
            <a:ext cx="770275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000" dirty="0" smtClean="0"/>
              <a:t>What is the definition of</a:t>
            </a:r>
          </a:p>
          <a:p>
            <a:pPr algn="ctr"/>
            <a:r>
              <a:rPr lang="en-US" sz="6000" dirty="0" smtClean="0"/>
              <a:t>a catastrophe?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$400 Question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19460" name="TextBox 1"/>
          <p:cNvSpPr txBox="1">
            <a:spLocks noChangeArrowheads="1"/>
          </p:cNvSpPr>
          <p:nvPr/>
        </p:nvSpPr>
        <p:spPr bwMode="auto">
          <a:xfrm>
            <a:off x="838200" y="3048000"/>
            <a:ext cx="6781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r>
              <a:rPr lang="en-US" sz="5400" dirty="0" smtClean="0"/>
              <a:t>Not humane.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$400 Answer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086608" y="3168650"/>
            <a:ext cx="686918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000" dirty="0"/>
              <a:t>What is </a:t>
            </a:r>
            <a:r>
              <a:rPr lang="en-US" sz="6000" dirty="0" smtClean="0"/>
              <a:t>the definition</a:t>
            </a:r>
          </a:p>
          <a:p>
            <a:pPr algn="ctr"/>
            <a:r>
              <a:rPr lang="en-US" sz="6000" dirty="0" smtClean="0"/>
              <a:t>of Inhumane?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$100 Question from </a:t>
            </a:r>
            <a:r>
              <a:rPr lang="en-US" dirty="0" smtClean="0"/>
              <a:t>Reading Strategies</a:t>
            </a:r>
            <a:endParaRPr 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838200" y="3048000"/>
            <a:ext cx="7543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I</a:t>
            </a:r>
            <a:r>
              <a:rPr lang="en-US" sz="4000" dirty="0" smtClean="0"/>
              <a:t>deas </a:t>
            </a:r>
            <a:r>
              <a:rPr lang="en-US" sz="4000" dirty="0"/>
              <a:t>in what you read are sometimes alike in several ways. To </a:t>
            </a:r>
            <a:r>
              <a:rPr lang="en-US" sz="4000" dirty="0" smtClean="0"/>
              <a:t>do this, </a:t>
            </a:r>
            <a:r>
              <a:rPr lang="en-US" sz="4000" dirty="0"/>
              <a:t>you </a:t>
            </a:r>
            <a:r>
              <a:rPr lang="en-US" sz="4000" dirty="0" smtClean="0"/>
              <a:t>can make </a:t>
            </a:r>
            <a:r>
              <a:rPr lang="en-US" sz="4000" dirty="0"/>
              <a:t>a general statement about them together</a:t>
            </a:r>
            <a:r>
              <a:rPr lang="en-US" sz="4000" dirty="0" smtClean="0"/>
              <a:t>.  Clue words are many, most, some, all, and few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$500 Question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33400" y="3168650"/>
            <a:ext cx="82296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4800" dirty="0"/>
              <a:t>The science of life and of living organisms, including their structure, function, growth, origin, evolution, and distribution.</a:t>
            </a:r>
            <a:endParaRPr lang="en-US" sz="4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$500 Answer from </a:t>
            </a:r>
            <a:r>
              <a:rPr lang="en-US" dirty="0" smtClean="0"/>
              <a:t>Amazing Words</a:t>
            </a:r>
            <a:endParaRPr lang="en-US" dirty="0" smtClean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05908" y="3168650"/>
            <a:ext cx="84433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7200" dirty="0" smtClean="0"/>
              <a:t>What is the definition </a:t>
            </a:r>
          </a:p>
          <a:p>
            <a:pPr algn="ctr"/>
            <a:r>
              <a:rPr lang="en-US" sz="7200" dirty="0"/>
              <a:t>o</a:t>
            </a:r>
            <a:r>
              <a:rPr lang="en-US" sz="7200" dirty="0" smtClean="0"/>
              <a:t>f a biologist</a:t>
            </a:r>
            <a:r>
              <a:rPr lang="en-US" sz="7200" dirty="0" smtClean="0"/>
              <a:t>?</a:t>
            </a:r>
            <a:endParaRPr 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$100 Question </a:t>
            </a:r>
            <a:r>
              <a:rPr lang="en-US" dirty="0" smtClean="0"/>
              <a:t>from Family</a:t>
            </a:r>
            <a:endParaRPr lang="en-US" dirty="0" smtClean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-60325" y="3168650"/>
            <a:ext cx="92043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8000" dirty="0" smtClean="0"/>
              <a:t>The name of your</a:t>
            </a:r>
          </a:p>
          <a:p>
            <a:pPr algn="ctr"/>
            <a:r>
              <a:rPr lang="en-US" sz="8000" dirty="0"/>
              <a:t>m</a:t>
            </a:r>
            <a:r>
              <a:rPr lang="en-US" sz="8000" dirty="0" smtClean="0"/>
              <a:t>othe</a:t>
            </a:r>
            <a:r>
              <a:rPr lang="en-US" sz="8000" dirty="0" smtClean="0"/>
              <a:t>r’s mother.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$100 Answer from </a:t>
            </a:r>
            <a:r>
              <a:rPr lang="en-US" dirty="0" smtClean="0"/>
              <a:t>Family</a:t>
            </a:r>
            <a:endParaRPr lang="en-US" dirty="0" smtClean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90500" y="3168650"/>
            <a:ext cx="87249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8000" dirty="0" smtClean="0"/>
              <a:t>Who is your</a:t>
            </a:r>
          </a:p>
          <a:p>
            <a:pPr algn="ctr"/>
            <a:r>
              <a:rPr lang="en-US" sz="8000" dirty="0" smtClean="0"/>
              <a:t>grandmother?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$200 Question from </a:t>
            </a:r>
            <a:r>
              <a:rPr lang="en-US" dirty="0" smtClean="0"/>
              <a:t>Family</a:t>
            </a:r>
            <a:endParaRPr lang="en-US" dirty="0" smtClean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90500" y="3168650"/>
            <a:ext cx="89535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600" dirty="0"/>
              <a:t>The </a:t>
            </a:r>
            <a:r>
              <a:rPr lang="en-US" sz="6600" dirty="0" smtClean="0"/>
              <a:t>name of your father’s</a:t>
            </a:r>
          </a:p>
          <a:p>
            <a:pPr algn="ctr"/>
            <a:r>
              <a:rPr lang="en-US" sz="6600" dirty="0"/>
              <a:t>b</a:t>
            </a:r>
            <a:r>
              <a:rPr lang="en-US" sz="6600" dirty="0" smtClean="0"/>
              <a:t>rother.</a:t>
            </a:r>
            <a:r>
              <a:rPr lang="en-US" sz="6600" dirty="0" smtClean="0"/>
              <a:t> 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$200 Answer from </a:t>
            </a:r>
            <a:r>
              <a:rPr lang="en-US" dirty="0" smtClean="0"/>
              <a:t>Family</a:t>
            </a:r>
            <a:endParaRPr lang="en-US" dirty="0" smtClea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0" y="3197225"/>
            <a:ext cx="91154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8000" dirty="0" smtClean="0"/>
              <a:t>Who is your</a:t>
            </a:r>
          </a:p>
          <a:p>
            <a:pPr algn="ctr"/>
            <a:r>
              <a:rPr lang="en-US" sz="8000" dirty="0" smtClean="0"/>
              <a:t>uncle</a:t>
            </a:r>
            <a:r>
              <a:rPr lang="en-US" sz="8000" dirty="0" smtClean="0"/>
              <a:t>?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$300 Question from </a:t>
            </a:r>
            <a:r>
              <a:rPr lang="en-US" dirty="0" smtClean="0"/>
              <a:t>Family</a:t>
            </a:r>
            <a:endParaRPr lang="en-US" dirty="0" smtClean="0"/>
          </a:p>
        </p:txBody>
      </p:sp>
      <p:sp>
        <p:nvSpPr>
          <p:cNvPr id="27652" name="TextBox 1"/>
          <p:cNvSpPr txBox="1">
            <a:spLocks noChangeArrowheads="1"/>
          </p:cNvSpPr>
          <p:nvPr/>
        </p:nvSpPr>
        <p:spPr bwMode="auto">
          <a:xfrm>
            <a:off x="381000" y="2971800"/>
            <a:ext cx="8763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r>
              <a:rPr lang="en-US" sz="7200" dirty="0" smtClean="0"/>
              <a:t>The name of</a:t>
            </a:r>
          </a:p>
          <a:p>
            <a:pPr algn="ctr" eaLnBrk="1" hangingPunct="1"/>
            <a:r>
              <a:rPr lang="en-US" sz="7200" dirty="0"/>
              <a:t>s</a:t>
            </a:r>
            <a:r>
              <a:rPr lang="en-US" sz="7200" dirty="0" smtClean="0"/>
              <a:t>iblings’ children.</a:t>
            </a:r>
            <a:endParaRPr 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$300 Answer from </a:t>
            </a:r>
            <a:r>
              <a:rPr lang="en-US" dirty="0" smtClean="0"/>
              <a:t>Family</a:t>
            </a:r>
            <a:endParaRPr lang="en-US" dirty="0" smtClean="0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-82550" y="3168650"/>
            <a:ext cx="876935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8800" dirty="0" smtClean="0"/>
              <a:t>Who are your</a:t>
            </a:r>
          </a:p>
          <a:p>
            <a:pPr algn="ctr"/>
            <a:r>
              <a:rPr lang="en-US" sz="8800" dirty="0" smtClean="0"/>
              <a:t>cousins</a:t>
            </a:r>
            <a:r>
              <a:rPr lang="en-US" sz="8800" dirty="0" smtClean="0"/>
              <a:t>?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$400 Question from </a:t>
            </a:r>
            <a:r>
              <a:rPr lang="en-US" dirty="0" smtClean="0"/>
              <a:t>Family</a:t>
            </a:r>
            <a:endParaRPr lang="en-US" dirty="0" smtClean="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-200025" y="3168650"/>
            <a:ext cx="91440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8000" dirty="0" smtClean="0"/>
              <a:t>Your grandmother’s</a:t>
            </a:r>
          </a:p>
          <a:p>
            <a:pPr algn="ctr"/>
            <a:r>
              <a:rPr lang="en-US" sz="8000" dirty="0" smtClean="0"/>
              <a:t>father.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$400 Answer from </a:t>
            </a:r>
            <a:r>
              <a:rPr lang="en-US" dirty="0" smtClean="0"/>
              <a:t>Family</a:t>
            </a:r>
            <a:endParaRPr lang="en-US" dirty="0" smtClean="0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0" y="3168650"/>
            <a:ext cx="91440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600" dirty="0" smtClean="0"/>
              <a:t>Who is your great-grandfather</a:t>
            </a:r>
            <a:r>
              <a:rPr lang="en-US" sz="9600" dirty="0" smtClean="0"/>
              <a:t>?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$100 Answer from </a:t>
            </a:r>
            <a:r>
              <a:rPr lang="en-US" dirty="0" smtClean="0"/>
              <a:t>Reading Strategies</a:t>
            </a:r>
            <a:endParaRPr lang="en-US" dirty="0" smtClean="0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980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sz="5400" dirty="0"/>
              <a:t>What is </a:t>
            </a:r>
            <a:r>
              <a:rPr lang="en-US" sz="5400" dirty="0" smtClean="0"/>
              <a:t>a </a:t>
            </a:r>
            <a:r>
              <a:rPr lang="en-US" sz="5400" dirty="0" err="1" smtClean="0"/>
              <a:t>generlization</a:t>
            </a:r>
            <a:r>
              <a:rPr lang="en-US" sz="5400" dirty="0" smtClean="0"/>
              <a:t>?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$500 Question from </a:t>
            </a:r>
            <a:r>
              <a:rPr lang="en-US" dirty="0" smtClean="0"/>
              <a:t>Family</a:t>
            </a:r>
            <a:endParaRPr lang="en-US" dirty="0" smtClean="0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3165475"/>
            <a:ext cx="8763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000" dirty="0" smtClean="0"/>
              <a:t>Your brother’s wife.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$500 Answer from </a:t>
            </a:r>
            <a:r>
              <a:rPr lang="en-US" dirty="0" smtClean="0"/>
              <a:t>Family</a:t>
            </a:r>
            <a:endParaRPr lang="en-US" dirty="0" smtClean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0" y="3168650"/>
            <a:ext cx="89154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8000" dirty="0" smtClean="0"/>
              <a:t>Who is your sister-</a:t>
            </a:r>
          </a:p>
          <a:p>
            <a:pPr algn="ctr"/>
            <a:r>
              <a:rPr lang="en-US" sz="8000" dirty="0" smtClean="0"/>
              <a:t>in-law?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$100 Question from </a:t>
            </a:r>
            <a:r>
              <a:rPr lang="en-US" dirty="0" smtClean="0"/>
              <a:t>Math Operations</a:t>
            </a:r>
            <a:endParaRPr lang="en-US" dirty="0" smtClean="0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81000" y="3168650"/>
            <a:ext cx="900112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sz="4400" dirty="0" smtClean="0"/>
              <a:t>The fractional part that names the </a:t>
            </a:r>
          </a:p>
          <a:p>
            <a:r>
              <a:rPr lang="en-US" sz="4400" dirty="0" smtClean="0"/>
              <a:t>“part” of the fraction.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$100 Answer from </a:t>
            </a:r>
            <a:r>
              <a:rPr lang="en-US" dirty="0" smtClean="0"/>
              <a:t>Math Operations</a:t>
            </a:r>
            <a:endParaRPr lang="en-US" dirty="0" smtClean="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3168650"/>
            <a:ext cx="91440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600" dirty="0" smtClean="0"/>
              <a:t>What is the</a:t>
            </a:r>
          </a:p>
          <a:p>
            <a:pPr algn="ctr"/>
            <a:r>
              <a:rPr lang="en-US" sz="6600" dirty="0" smtClean="0"/>
              <a:t>numerator</a:t>
            </a:r>
            <a:r>
              <a:rPr lang="en-US" sz="6600" dirty="0" smtClean="0"/>
              <a:t>?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$200 Question from </a:t>
            </a:r>
            <a:r>
              <a:rPr lang="en-US" dirty="0" smtClean="0"/>
              <a:t>Math Operations</a:t>
            </a:r>
            <a:endParaRPr lang="en-US" dirty="0" smtClean="0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2736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sz="4800" dirty="0" smtClean="0"/>
              <a:t>The “answer” is a </a:t>
            </a:r>
          </a:p>
          <a:p>
            <a:r>
              <a:rPr lang="en-US" sz="4800" dirty="0" smtClean="0"/>
              <a:t>division problem .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$200 Answer from </a:t>
            </a:r>
            <a:r>
              <a:rPr lang="en-US" dirty="0" smtClean="0"/>
              <a:t>Math Operations</a:t>
            </a:r>
            <a:endParaRPr lang="en-US" dirty="0" smtClean="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685800" y="3168650"/>
            <a:ext cx="87169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sz="5400" dirty="0" smtClean="0"/>
              <a:t>What is the quotient?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$300 Question from </a:t>
            </a:r>
            <a:r>
              <a:rPr lang="en-US" dirty="0" smtClean="0"/>
              <a:t>Math Operations</a:t>
            </a:r>
            <a:endParaRPr lang="en-US" dirty="0" smtClean="0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0" y="3168650"/>
            <a:ext cx="91440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5400" dirty="0" smtClean="0"/>
              <a:t>The property that states any</a:t>
            </a:r>
          </a:p>
          <a:p>
            <a:pPr algn="ctr"/>
            <a:r>
              <a:rPr lang="en-US" sz="5400" dirty="0"/>
              <a:t>n</a:t>
            </a:r>
            <a:r>
              <a:rPr lang="en-US" sz="5400" dirty="0" smtClean="0"/>
              <a:t>umber added to zero is that number.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$300 Answer from </a:t>
            </a:r>
            <a:r>
              <a:rPr lang="en-US" dirty="0" smtClean="0"/>
              <a:t>Math Operations</a:t>
            </a:r>
            <a:endParaRPr lang="en-US" dirty="0" smtClean="0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990600" y="3168650"/>
            <a:ext cx="76819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sz="5400" dirty="0" smtClean="0"/>
              <a:t>What is the Identity Property of Addition?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$400 Question from </a:t>
            </a:r>
            <a:r>
              <a:rPr lang="en-US" dirty="0" smtClean="0"/>
              <a:t>Math Operations</a:t>
            </a:r>
            <a:endParaRPr lang="en-US" dirty="0" smtClean="0"/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52425" y="3152775"/>
            <a:ext cx="8258175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600" dirty="0" smtClean="0"/>
              <a:t>The fractional part that names the “whole” of a fraction.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$400 Answer from </a:t>
            </a:r>
            <a:r>
              <a:rPr lang="en-US" dirty="0" smtClean="0"/>
              <a:t>Math Operations</a:t>
            </a:r>
            <a:endParaRPr lang="en-US" dirty="0" smtClean="0"/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81000" y="3168650"/>
            <a:ext cx="98774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sz="4800" dirty="0" smtClean="0"/>
              <a:t>What is the denominator?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$200 Question from </a:t>
            </a:r>
            <a:r>
              <a:rPr lang="en-US" dirty="0" smtClean="0"/>
              <a:t>Reading Strategies</a:t>
            </a:r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33400" y="3124200"/>
            <a:ext cx="8305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These </a:t>
            </a:r>
            <a:r>
              <a:rPr lang="en-US" sz="4400" dirty="0"/>
              <a:t>include maps, charts, illustrations, and captions</a:t>
            </a:r>
            <a:r>
              <a:rPr lang="en-US" sz="4400" dirty="0" smtClean="0"/>
              <a:t>. These also </a:t>
            </a:r>
            <a:r>
              <a:rPr lang="en-US" sz="4400" dirty="0"/>
              <a:t>help you understand information in the text.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$500 Question </a:t>
            </a:r>
            <a:r>
              <a:rPr lang="en-US" dirty="0" smtClean="0"/>
              <a:t>from Math Operations</a:t>
            </a:r>
            <a:endParaRPr lang="en-US" dirty="0" smtClean="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52400" y="3168650"/>
            <a:ext cx="86931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5400" dirty="0" smtClean="0"/>
              <a:t>The “answer” in a multiplication problem.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$500 Answer from </a:t>
            </a:r>
            <a:r>
              <a:rPr lang="en-US" dirty="0" smtClean="0"/>
              <a:t>Math Operations</a:t>
            </a:r>
            <a:endParaRPr lang="en-US" dirty="0" smtClean="0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28600" y="3168650"/>
            <a:ext cx="9982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en-US" sz="5400" dirty="0" smtClean="0"/>
              <a:t>What is the product?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$100 Question </a:t>
            </a:r>
            <a:r>
              <a:rPr lang="en-US" dirty="0" smtClean="0"/>
              <a:t>from Parts of Speech</a:t>
            </a:r>
            <a:endParaRPr lang="en-US" dirty="0" smtClean="0"/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0" y="3168650"/>
            <a:ext cx="85312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5400" dirty="0" smtClean="0"/>
              <a:t>This part of speech shows “action”.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$100 Answer from </a:t>
            </a:r>
            <a:r>
              <a:rPr lang="en-US" dirty="0" smtClean="0"/>
              <a:t>Parts of Speech</a:t>
            </a:r>
            <a:endParaRPr lang="en-US" dirty="0" smtClean="0"/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9525" y="3168650"/>
            <a:ext cx="91344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8000" dirty="0" smtClean="0"/>
              <a:t>What is a verb?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$200 Question from </a:t>
            </a:r>
            <a:r>
              <a:rPr lang="en-US" dirty="0" smtClean="0"/>
              <a:t>Parts of Speech</a:t>
            </a:r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1000" y="3408372"/>
            <a:ext cx="7696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The part of speech that modifies a </a:t>
            </a:r>
            <a:r>
              <a:rPr lang="en-US" sz="5400" dirty="0" smtClean="0"/>
              <a:t>noun.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$200 Answer from </a:t>
            </a:r>
            <a:r>
              <a:rPr lang="en-US" dirty="0" smtClean="0"/>
              <a:t>Parts of Speech</a:t>
            </a:r>
            <a:endParaRPr lang="en-US" dirty="0" smtClean="0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-28575" y="3168650"/>
            <a:ext cx="90868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7200" dirty="0" smtClean="0"/>
              <a:t>What is an adjective?</a:t>
            </a:r>
            <a:endParaRPr 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$300 Question from </a:t>
            </a:r>
            <a:r>
              <a:rPr lang="en-US" dirty="0" smtClean="0"/>
              <a:t>Parts of Speech</a:t>
            </a:r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990600" y="2971800"/>
            <a:ext cx="746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This part of speech names a person, place, thing, or animal.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$300 Answer from </a:t>
            </a:r>
            <a:r>
              <a:rPr lang="en-US" dirty="0" smtClean="0"/>
              <a:t>Parts of Speech</a:t>
            </a:r>
            <a:endParaRPr lang="en-US" dirty="0" smtClean="0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-228600" y="3168650"/>
            <a:ext cx="9372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9600" dirty="0" smtClean="0"/>
              <a:t>What is a noun?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$400 Question from </a:t>
            </a:r>
            <a:r>
              <a:rPr lang="en-US" dirty="0" smtClean="0"/>
              <a:t>Parts of Speech</a:t>
            </a:r>
            <a:endParaRPr lang="en-US" dirty="0" smtClean="0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0" y="3168650"/>
            <a:ext cx="9144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000" dirty="0"/>
              <a:t>The part of speech that modifies a verb, adjective, or </a:t>
            </a:r>
            <a:r>
              <a:rPr lang="en-US" sz="6000" dirty="0" smtClean="0"/>
              <a:t>another one of these.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$400 Answer from </a:t>
            </a:r>
            <a:r>
              <a:rPr lang="en-US" dirty="0" smtClean="0"/>
              <a:t>Parts of Speech</a:t>
            </a:r>
            <a:endParaRPr lang="en-US" dirty="0" smtClean="0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3168650"/>
            <a:ext cx="91440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9600" dirty="0"/>
              <a:t>What </a:t>
            </a:r>
            <a:r>
              <a:rPr lang="en-US" sz="9600" dirty="0" smtClean="0"/>
              <a:t>is an adverb</a:t>
            </a:r>
            <a:r>
              <a:rPr lang="en-US" sz="9600" dirty="0" smtClean="0"/>
              <a:t>?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$200 Answer from </a:t>
            </a:r>
            <a:r>
              <a:rPr lang="en-US" dirty="0" smtClean="0"/>
              <a:t>Reading Strategies</a:t>
            </a:r>
            <a:endParaRPr lang="en-US" dirty="0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33400" y="3168650"/>
            <a:ext cx="7794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5400" dirty="0"/>
              <a:t>What </a:t>
            </a:r>
            <a:r>
              <a:rPr lang="en-US" sz="5400" dirty="0" smtClean="0"/>
              <a:t>are Graphic Sources?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$500 Question from </a:t>
            </a:r>
            <a:r>
              <a:rPr lang="en-US" dirty="0" smtClean="0"/>
              <a:t>Parts of Speech</a:t>
            </a:r>
            <a:endParaRPr lang="en-US" dirty="0" smtClean="0"/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0" y="3168650"/>
            <a:ext cx="91440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4800" dirty="0" smtClean="0"/>
              <a:t>The </a:t>
            </a:r>
            <a:r>
              <a:rPr lang="en-US" sz="4800" dirty="0"/>
              <a:t>part of speech that substitutes for nouns or noun phrases and designates persons or things asked </a:t>
            </a:r>
            <a:r>
              <a:rPr lang="en-US" sz="4800" dirty="0" smtClean="0"/>
              <a:t>for.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$500 Answer </a:t>
            </a:r>
            <a:r>
              <a:rPr lang="en-US" dirty="0" smtClean="0"/>
              <a:t>from Parts of Speech</a:t>
            </a:r>
            <a:endParaRPr lang="en-US" dirty="0" smtClean="0"/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0" y="3168650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8000" dirty="0" smtClean="0"/>
              <a:t>What is a pronoun?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0" y="2438400"/>
            <a:ext cx="91440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endParaRPr lang="en-US" sz="4400" dirty="0"/>
          </a:p>
          <a:p>
            <a:pPr algn="ctr"/>
            <a:r>
              <a:rPr lang="en-US" sz="4400" dirty="0"/>
              <a:t>This </a:t>
            </a:r>
            <a:r>
              <a:rPr lang="en-US" sz="4400" dirty="0" smtClean="0"/>
              <a:t>famous civil rights leader began his famous speech with, “I have a dream”?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0" y="2767013"/>
            <a:ext cx="89154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8800" dirty="0"/>
              <a:t>Who </a:t>
            </a:r>
            <a:r>
              <a:rPr lang="en-US" sz="8800" dirty="0" smtClean="0"/>
              <a:t>was Martin Luther King, Jr.?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$300 Question from </a:t>
            </a:r>
            <a:r>
              <a:rPr lang="en-US" dirty="0" smtClean="0"/>
              <a:t>Reading Strategies</a:t>
            </a:r>
            <a:endParaRPr lang="en-US" dirty="0" smtClean="0"/>
          </a:p>
        </p:txBody>
      </p:sp>
      <p:sp>
        <p:nvSpPr>
          <p:cNvPr id="7172" name="TextBox 1"/>
          <p:cNvSpPr txBox="1">
            <a:spLocks noChangeArrowheads="1"/>
          </p:cNvSpPr>
          <p:nvPr/>
        </p:nvSpPr>
        <p:spPr bwMode="auto">
          <a:xfrm>
            <a:off x="685800" y="3200400"/>
            <a:ext cx="73152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4800" dirty="0" smtClean="0"/>
              <a:t>This </a:t>
            </a:r>
            <a:r>
              <a:rPr lang="en-US" sz="4800" dirty="0"/>
              <a:t>is a decision you reach after thinking about facts and details you </a:t>
            </a:r>
            <a:r>
              <a:rPr lang="en-US" sz="4800" dirty="0" smtClean="0"/>
              <a:t>read.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$300 Answer from </a:t>
            </a:r>
            <a:r>
              <a:rPr lang="en-US" dirty="0" smtClean="0"/>
              <a:t>Reading Strategies</a:t>
            </a:r>
            <a:endParaRPr lang="en-US" dirty="0" smtClean="0"/>
          </a:p>
        </p:txBody>
      </p:sp>
      <p:sp>
        <p:nvSpPr>
          <p:cNvPr id="8196" name="TextBox 2"/>
          <p:cNvSpPr txBox="1">
            <a:spLocks noChangeArrowheads="1"/>
          </p:cNvSpPr>
          <p:nvPr/>
        </p:nvSpPr>
        <p:spPr bwMode="auto">
          <a:xfrm>
            <a:off x="1295400" y="3163888"/>
            <a:ext cx="63246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000" dirty="0" smtClean="0"/>
              <a:t>What is Drawing Conclusions?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$400 Question from </a:t>
            </a:r>
            <a:r>
              <a:rPr lang="en-US" dirty="0" smtClean="0"/>
              <a:t>Reading Strategies</a:t>
            </a:r>
            <a:endParaRPr lang="en-US" dirty="0" smtClean="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3168650"/>
            <a:ext cx="91233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4800" dirty="0" smtClean="0"/>
              <a:t>This</a:t>
            </a:r>
            <a:r>
              <a:rPr lang="en-US" sz="4800" dirty="0" smtClean="0"/>
              <a:t> </a:t>
            </a:r>
            <a:r>
              <a:rPr lang="en-US" sz="4800" dirty="0"/>
              <a:t>answers the question, “What is this story all about?”</a:t>
            </a:r>
            <a:r>
              <a:rPr lang="en-US" sz="4800" dirty="0" smtClean="0"/>
              <a:t> 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$400 Answer from </a:t>
            </a:r>
            <a:r>
              <a:rPr lang="en-US" dirty="0" smtClean="0"/>
              <a:t>Reading Strategies</a:t>
            </a:r>
            <a:endParaRPr lang="en-US" dirty="0" smtClean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24347" y="3168650"/>
            <a:ext cx="807785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sz="6600" dirty="0"/>
              <a:t>What </a:t>
            </a:r>
            <a:r>
              <a:rPr lang="en-US" sz="6600" dirty="0" smtClean="0"/>
              <a:t>is the Main Idea?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2705</TotalTime>
  <Words>878</Words>
  <Application>Microsoft Office PowerPoint</Application>
  <PresentationFormat>On-screen Show (4:3)</PresentationFormat>
  <Paragraphs>151</Paragraphs>
  <Slides>53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5" baseType="lpstr">
      <vt:lpstr>Perspective</vt:lpstr>
      <vt:lpstr>Microsoft Word 97 - 2003 Document</vt:lpstr>
      <vt:lpstr>Jeopardy</vt:lpstr>
      <vt:lpstr>$100 Question from Reading Strategies</vt:lpstr>
      <vt:lpstr>$100 Answer from Reading Strategies</vt:lpstr>
      <vt:lpstr>$200 Question from Reading Strategies</vt:lpstr>
      <vt:lpstr>$200 Answer from Reading Strategies</vt:lpstr>
      <vt:lpstr>$300 Question from Reading Strategies</vt:lpstr>
      <vt:lpstr>$300 Answer from Reading Strategies</vt:lpstr>
      <vt:lpstr>$400 Question from Reading Strategies</vt:lpstr>
      <vt:lpstr>$400 Answer from Reading Strategies</vt:lpstr>
      <vt:lpstr>$500 Question from Reading Strategies</vt:lpstr>
      <vt:lpstr>$500 Answer from Reading Strategies</vt:lpstr>
      <vt:lpstr>$100 Question from Amazing Words</vt:lpstr>
      <vt:lpstr>$100 Answer from Amazing Words</vt:lpstr>
      <vt:lpstr>$200 Question from Amazing Words</vt:lpstr>
      <vt:lpstr>$200 Answer from Amazing Words</vt:lpstr>
      <vt:lpstr>$300 Question from Amazing Words</vt:lpstr>
      <vt:lpstr>$300 Answer from Amazing Words</vt:lpstr>
      <vt:lpstr>$400 Question from Amazing Words</vt:lpstr>
      <vt:lpstr>$400 Answer from Amazing Words</vt:lpstr>
      <vt:lpstr>$500 Question from Amazing Words</vt:lpstr>
      <vt:lpstr>$500 Answer from Amazing Words</vt:lpstr>
      <vt:lpstr>$100 Question from Family</vt:lpstr>
      <vt:lpstr>$100 Answer from Family</vt:lpstr>
      <vt:lpstr>$200 Question from Family</vt:lpstr>
      <vt:lpstr>$200 Answer from Family</vt:lpstr>
      <vt:lpstr>$300 Question from Family</vt:lpstr>
      <vt:lpstr>$300 Answer from Family</vt:lpstr>
      <vt:lpstr>$400 Question from Family</vt:lpstr>
      <vt:lpstr>$400 Answer from Family</vt:lpstr>
      <vt:lpstr>$500 Question from Family</vt:lpstr>
      <vt:lpstr>$500 Answer from Family</vt:lpstr>
      <vt:lpstr>$100 Question from Math Operations</vt:lpstr>
      <vt:lpstr>$100 Answer from Math Operations</vt:lpstr>
      <vt:lpstr>$200 Question from Math Operations</vt:lpstr>
      <vt:lpstr>$200 Answer from Math Operations</vt:lpstr>
      <vt:lpstr>$300 Question from Math Operations</vt:lpstr>
      <vt:lpstr>$300 Answer from Math Operations</vt:lpstr>
      <vt:lpstr>$400 Question from Math Operations</vt:lpstr>
      <vt:lpstr>$400 Answer from Math Operations</vt:lpstr>
      <vt:lpstr>$500 Question from Math Operations</vt:lpstr>
      <vt:lpstr>$500 Answer from Math Operations</vt:lpstr>
      <vt:lpstr>$100 Question from Parts of Speech</vt:lpstr>
      <vt:lpstr>$100 Answer from Parts of Speech</vt:lpstr>
      <vt:lpstr>$200 Question from Parts of Speech</vt:lpstr>
      <vt:lpstr>$200 Answer from Parts of Speech</vt:lpstr>
      <vt:lpstr>$300 Question from Parts of Speech</vt:lpstr>
      <vt:lpstr>$300 Answer from Parts of Speech</vt:lpstr>
      <vt:lpstr>$400 Question from Parts of Speech</vt:lpstr>
      <vt:lpstr>$400 Answer from Parts of Speech</vt:lpstr>
      <vt:lpstr>$500 Question from Parts of Speech</vt:lpstr>
      <vt:lpstr>$500 Answer from Parts of Speech</vt:lpstr>
      <vt:lpstr>Final Jeopardy</vt:lpstr>
      <vt:lpstr>Final Jeopardy Answer</vt:lpstr>
    </vt:vector>
  </TitlesOfParts>
  <Company>Seminole Coutny Public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SCPS</dc:creator>
  <cp:lastModifiedBy>Mim Lott</cp:lastModifiedBy>
  <cp:revision>41</cp:revision>
  <dcterms:created xsi:type="dcterms:W3CDTF">1998-09-17T14:16:32Z</dcterms:created>
  <dcterms:modified xsi:type="dcterms:W3CDTF">2012-01-13T16:36:42Z</dcterms:modified>
</cp:coreProperties>
</file>